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tif>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lvl1pPr>
              <a:defRPr>
                <a:latin typeface="Arial"/>
                <a:ea typeface="Arial"/>
                <a:cs typeface="Arial"/>
                <a:sym typeface="Arial"/>
              </a:defRPr>
            </a:lvl1pPr>
          </a:lstStyle>
          <a:p>
            <a:pPr/>
            <a:r>
              <a:t>Imagine with me you are a recently graduated cyber analyst. this is your third week working for one of the country's most important pieces of energy infrastructure, and just before your night shift duties come to an end at 5 am, an alert shows on your screen. You read the note, you know what this means, you've prepared for this, but you are shaking as you reach for the phone to dial your supervisor. You know the next steps you take will be the most important, because your company has just been hit with a ransomware and the attackers want more than $4 million before they will decrypt your data again. 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defRPr>
                <a:latin typeface="Arial"/>
                <a:ea typeface="Arial"/>
                <a:cs typeface="Arial"/>
                <a:sym typeface="Arial"/>
              </a:defRPr>
            </a:pPr>
            <a:r>
              <a:t>'First, let's get you up to speed on what ransomware is' a type of malicious software designed to block access to a computer system until a sum of money is paid or is designed to release sensitive data to the public unless a sum of money is paid. One an attacker has exploited their target, the code injected begins to search for and encrypt the target's files. Ransomware uses asymmetric encryption.</a:t>
            </a:r>
          </a:p>
          <a:p>
            <a:pPr>
              <a:defRPr>
                <a:latin typeface="Arial"/>
                <a:ea typeface="Arial"/>
                <a:cs typeface="Arial"/>
                <a:sym typeface="Arial"/>
              </a:defRPr>
            </a:pPr>
            <a:r>
              <a:t>This is cryptography that uses a pair of keys to encrypt and decrypt a file. The public-private pair of keys is uniquely generated by the attacker for the victim, with the private key to decrypt the files stored on the attacker's server. The attacker makes the private key available to the victim only after the ransom is paid, though as seen in recent ransomware campaigns, that is not always the case. 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defRPr>
                <a:latin typeface="Arial"/>
                <a:ea typeface="Arial"/>
                <a:cs typeface="Arial"/>
                <a:sym typeface="Arial"/>
              </a:defRPr>
            </a:pPr>
            <a:r>
              <a:t>Darkside is thought to be an Eastern European Hacker collective. Government agencies believe they are based in Russia, protected by the Kremlin.</a:t>
            </a:r>
          </a:p>
          <a:p>
            <a:pP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For now their actual identities remain unknown, but due to recent high profile attacks, such as the Colonial Pipeline, Darkside has announced they are disbanding due to pressure from authorities. 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Impacts"/>
          <p:cNvSpPr txBox="1"/>
          <p:nvPr>
            <p:ph type="title"/>
          </p:nvPr>
        </p:nvSpPr>
        <p:spPr>
          <a:xfrm>
            <a:off x="4155281" y="357185"/>
            <a:ext cx="16073438" cy="3429005"/>
          </a:xfrm>
          <a:prstGeom prst="rect">
            <a:avLst/>
          </a:prstGeom>
        </p:spPr>
        <p:txBody>
          <a:bodyPr/>
          <a:lstStyle/>
          <a:p>
            <a:pPr/>
            <a:r>
              <a:t>Impacts</a:t>
            </a:r>
          </a:p>
        </p:txBody>
      </p:sp>
      <p:sp>
        <p:nvSpPr>
          <p:cNvPr id="183"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5"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86" name="Casey M."/>
          <p:cNvSpPr txBox="1"/>
          <p:nvPr>
            <p:ph type="title"/>
          </p:nvPr>
        </p:nvSpPr>
        <p:spPr>
          <a:xfrm>
            <a:off x="4155280" y="1946670"/>
            <a:ext cx="7929565" cy="4929190"/>
          </a:xfrm>
          <a:prstGeom prst="rect">
            <a:avLst/>
          </a:prstGeom>
        </p:spPr>
        <p:txBody>
          <a:bodyPr/>
          <a:lstStyle/>
          <a:p>
            <a:pPr/>
            <a:r>
              <a:t>Rafael Encarnacion</a:t>
            </a:r>
          </a:p>
        </p:txBody>
      </p:sp>
      <p:sp>
        <p:nvSpPr>
          <p:cNvPr id="187" name="INTRO…"/>
          <p:cNvSpPr txBox="1"/>
          <p:nvPr>
            <p:ph type="body" sz="quarter" idx="1"/>
          </p:nvPr>
        </p:nvSpPr>
        <p:spPr>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Phishing"/>
          <p:cNvSpPr txBox="1"/>
          <p:nvPr>
            <p:ph type="title"/>
          </p:nvPr>
        </p:nvSpPr>
        <p:spPr>
          <a:xfrm>
            <a:off x="4155281" y="357185"/>
            <a:ext cx="16073438" cy="3429005"/>
          </a:xfrm>
          <a:prstGeom prst="rect">
            <a:avLst/>
          </a:prstGeom>
        </p:spPr>
        <p:txBody>
          <a:bodyPr/>
          <a:lstStyle/>
          <a:p>
            <a:pPr lvl="2"/>
            <a:r>
              <a:t>Phishing</a:t>
            </a:r>
          </a:p>
        </p:txBody>
      </p:sp>
      <p:sp>
        <p:nvSpPr>
          <p:cNvPr id="190"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2" name="RDP Abuse"/>
          <p:cNvSpPr txBox="1"/>
          <p:nvPr>
            <p:ph type="title"/>
          </p:nvPr>
        </p:nvSpPr>
        <p:spPr>
          <a:xfrm>
            <a:off x="4155281" y="357185"/>
            <a:ext cx="16073438" cy="3429005"/>
          </a:xfrm>
          <a:prstGeom prst="rect">
            <a:avLst/>
          </a:prstGeom>
        </p:spPr>
        <p:txBody>
          <a:bodyPr/>
          <a:lstStyle/>
          <a:p>
            <a:pPr lvl="2"/>
            <a:r>
              <a:t>RDP Abuse</a:t>
            </a:r>
          </a:p>
        </p:txBody>
      </p:sp>
      <p:sp>
        <p:nvSpPr>
          <p:cNvPr id="193"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196"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4155280" y="1946670"/>
            <a:ext cx="7929565" cy="4929190"/>
          </a:xfrm>
          <a:prstGeom prst="rect">
            <a:avLst/>
          </a:prstGeom>
        </p:spPr>
        <p:txBody>
          <a:bodyPr/>
          <a:lstStyle/>
          <a:p>
            <a:pPr/>
            <a:r>
              <a:t>Casey</a:t>
            </a:r>
          </a:p>
          <a:p>
            <a:pPr/>
            <a:r>
              <a:t>Mullins</a:t>
            </a:r>
          </a:p>
        </p:txBody>
      </p:sp>
      <p:sp>
        <p:nvSpPr>
          <p:cNvPr id="153" name="INTRO…"/>
          <p:cNvSpPr txBox="1"/>
          <p:nvPr>
            <p:ph type="body" sz="quarter" idx="1"/>
          </p:nvPr>
        </p:nvSpPr>
        <p:spPr>
          <a:prstGeom prst="rect">
            <a:avLst/>
          </a:prstGeom>
        </p:spPr>
        <p:txBody>
          <a:bodyPr/>
          <a:lstStyle/>
          <a:p>
            <a:pPr marL="708976" indent="-708976" defTabSz="813314">
              <a:buSzPct val="75000"/>
              <a:buChar char="•"/>
              <a:defRPr sz="5742">
                <a:effectLst>
                  <a:outerShdw sx="100000" sy="100000" kx="0" ky="0" algn="b" rotWithShape="0" blurRad="50292" dist="37719" dir="5400000">
                    <a:srgbClr val="000000"/>
                  </a:outerShdw>
                </a:effectLst>
              </a:defRPr>
            </a:pPr>
            <a:r>
              <a:t>Colonial Pipeline Scenario</a:t>
            </a:r>
          </a:p>
          <a:p>
            <a:pPr marL="708976" indent="-708976" defTabSz="813314">
              <a:buSzPct val="75000"/>
              <a:buChar char="•"/>
              <a:defRPr sz="5742">
                <a:effectLst>
                  <a:outerShdw sx="100000" sy="100000" kx="0" ky="0" algn="b" rotWithShape="0" blurRad="50292" dist="37719" dir="5400000">
                    <a:srgbClr val="000000"/>
                  </a:outerShdw>
                </a:effectLst>
              </a:defRPr>
            </a:pPr>
            <a:r>
              <a:t>What is Ransomware?</a:t>
            </a:r>
          </a:p>
          <a:p>
            <a:pPr marL="708976" indent="-708976" defTabSz="813314">
              <a:buSzPct val="75000"/>
              <a:buChar char="•"/>
              <a:defRPr sz="5742">
                <a:effectLst>
                  <a:outerShdw sx="100000" sy="100000" kx="0" ky="0" algn="b" rotWithShape="0" blurRad="50292" dist="37719" dir="5400000">
                    <a:srgbClr val="000000"/>
                  </a:outerShdw>
                </a:effectLst>
              </a:defRPr>
            </a:pPr>
            <a:r>
              <a:t>The attackers: DarkSide</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6" name="Intro"/>
          <p:cNvSpPr txBox="1"/>
          <p:nvPr>
            <p:ph type="title"/>
          </p:nvPr>
        </p:nvSpPr>
        <p:spPr>
          <a:xfrm>
            <a:off x="4155281" y="357184"/>
            <a:ext cx="16073438" cy="3429007"/>
          </a:xfrm>
          <a:prstGeom prst="rect">
            <a:avLst/>
          </a:prstGeom>
        </p:spPr>
        <p:txBody>
          <a:bodyPr/>
          <a:lstStyle/>
          <a:p>
            <a:pPr/>
            <a:r>
              <a:t>Colonial Pipeline Scenario</a:t>
            </a:r>
          </a:p>
        </p:txBody>
      </p:sp>
      <p:sp>
        <p:nvSpPr>
          <p:cNvPr id="157"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1"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2"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block access to a computer system until a sum of money is paid </a:t>
            </a:r>
          </a:p>
          <a:p>
            <a:pPr>
              <a:buBlip>
                <a:blip r:embed="rId4"/>
              </a:buBlip>
              <a:defRPr>
                <a:solidFill>
                  <a:srgbClr val="D1D2D3"/>
                </a:solidFill>
                <a:effectLst/>
                <a:latin typeface="Slack-Lato"/>
                <a:ea typeface="Slack-Lato"/>
                <a:cs typeface="Slack-Lato"/>
                <a:sym typeface="Slack-Lato"/>
              </a:defRPr>
            </a:pPr>
            <a:r>
              <a:t>Or is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6" name="Darkside Group"/>
          <p:cNvSpPr txBox="1"/>
          <p:nvPr>
            <p:ph type="title"/>
          </p:nvPr>
        </p:nvSpPr>
        <p:spPr>
          <a:xfrm>
            <a:off x="4155281" y="357184"/>
            <a:ext cx="16073438" cy="3429007"/>
          </a:xfrm>
          <a:prstGeom prst="rect">
            <a:avLst/>
          </a:prstGeom>
        </p:spPr>
        <p:txBody>
          <a:bodyPr/>
          <a:lstStyle/>
          <a:p>
            <a:pPr/>
            <a:r>
              <a:t>The attackers: DarkSide</a:t>
            </a:r>
          </a:p>
        </p:txBody>
      </p:sp>
      <p:pic>
        <p:nvPicPr>
          <p:cNvPr id="167" name="Picture 2" descr="Picture 2"/>
          <p:cNvPicPr>
            <a:picLocks noChangeAspect="1"/>
          </p:cNvPicPr>
          <p:nvPr/>
        </p:nvPicPr>
        <p:blipFill>
          <a:blip r:embed="rId4">
            <a:extLst/>
          </a:blip>
          <a:stretch>
            <a:fillRect/>
          </a:stretch>
        </p:blipFill>
        <p:spPr>
          <a:xfrm>
            <a:off x="12192000" y="2974257"/>
            <a:ext cx="11401243" cy="9865143"/>
          </a:xfrm>
          <a:prstGeom prst="rect">
            <a:avLst/>
          </a:prstGeom>
          <a:ln w="12700">
            <a:miter lim="400000"/>
          </a:ln>
        </p:spPr>
      </p:pic>
      <p:sp>
        <p:nvSpPr>
          <p:cNvPr id="168" name="wanted to keep the situation confidential…"/>
          <p:cNvSpPr txBox="1"/>
          <p:nvPr>
            <p:ph type="body" sz="half" idx="1"/>
          </p:nvPr>
        </p:nvSpPr>
        <p:spPr>
          <a:xfrm>
            <a:off x="1863968" y="3888467"/>
            <a:ext cx="10328032" cy="8036722"/>
          </a:xfrm>
          <a:prstGeom prst="rect">
            <a:avLst/>
          </a:prstGeom>
        </p:spPr>
        <p:txBody>
          <a:bodyPr/>
          <a:lstStyle/>
          <a:p>
            <a:pPr>
              <a:buBlip>
                <a:blip r:embed="rId5"/>
              </a:buBlip>
              <a:defRPr>
                <a:effectLst/>
              </a:defRPr>
            </a:pPr>
            <a:r>
              <a:t>Russian Protected, Eastern European Hacking Group</a:t>
            </a:r>
          </a:p>
          <a:p>
            <a:pPr>
              <a:buBlip>
                <a:blip r:embed="rId5"/>
              </a:buBlip>
              <a:defRPr>
                <a:effectLst/>
              </a:defRPr>
            </a:pPr>
            <a:r>
              <a:t>“Robinhood of Hackers”</a:t>
            </a:r>
          </a:p>
          <a:p>
            <a:pPr>
              <a:buBlip>
                <a:blip r:embed="rId5"/>
              </a:buBlip>
              <a:defRPr>
                <a:effectLst/>
              </a:defRPr>
            </a:pPr>
            <a:r>
              <a:t>Hack With ‘Principles’</a:t>
            </a:r>
          </a:p>
          <a:p>
            <a:pPr>
              <a:buBlip>
                <a:blip r:embed="rId5"/>
              </a:buBlip>
              <a:defRPr>
                <a:effectLst/>
              </a:defRPr>
            </a:pPr>
            <a:r>
              <a:t>Possibly Disbanded</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72"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73" name="Casey M."/>
          <p:cNvSpPr txBox="1"/>
          <p:nvPr>
            <p:ph type="title"/>
          </p:nvPr>
        </p:nvSpPr>
        <p:spPr>
          <a:xfrm>
            <a:off x="4155280" y="1946670"/>
            <a:ext cx="7929565" cy="4929190"/>
          </a:xfrm>
          <a:prstGeom prst="rect">
            <a:avLst/>
          </a:prstGeom>
        </p:spPr>
        <p:txBody>
          <a:bodyPr/>
          <a:lstStyle/>
          <a:p>
            <a:pPr/>
            <a:r>
              <a:t>Kim</a:t>
            </a:r>
          </a:p>
          <a:p>
            <a:pPr/>
            <a:r>
              <a:t>Young</a:t>
            </a:r>
          </a:p>
        </p:txBody>
      </p:sp>
      <p:sp>
        <p:nvSpPr>
          <p:cNvPr id="174" name="INTRO…"/>
          <p:cNvSpPr txBox="1"/>
          <p:nvPr>
            <p:ph type="body" sz="quarter" idx="1"/>
          </p:nvPr>
        </p:nvSpPr>
        <p:spPr>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77"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Decisions"/>
          <p:cNvSpPr txBox="1"/>
          <p:nvPr>
            <p:ph type="title"/>
          </p:nvPr>
        </p:nvSpPr>
        <p:spPr>
          <a:xfrm>
            <a:off x="4155281" y="357185"/>
            <a:ext cx="16073438" cy="3429005"/>
          </a:xfrm>
          <a:prstGeom prst="rect">
            <a:avLst/>
          </a:prstGeom>
        </p:spPr>
        <p:txBody>
          <a:bodyPr/>
          <a:lstStyle/>
          <a:p>
            <a:pPr/>
            <a:r>
              <a:t>Decisions</a:t>
            </a:r>
          </a:p>
        </p:txBody>
      </p:sp>
      <p:sp>
        <p:nvSpPr>
          <p:cNvPr id="180"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